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57" autoAdjust="0"/>
  </p:normalViewPr>
  <p:slideViewPr>
    <p:cSldViewPr snapToGrid="0">
      <p:cViewPr varScale="1">
        <p:scale>
          <a:sx n="109" d="100"/>
          <a:sy n="109" d="100"/>
        </p:scale>
        <p:origin x="61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E0A83E7-90C7-CE94-AFB0-5B974B65559F}"/>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5CE93FFF-1995-7FB2-8E69-7F48448831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B713E241-E26E-F30E-4663-9831728459F0}"/>
              </a:ext>
            </a:extLst>
          </p:cNvPr>
          <p:cNvSpPr>
            <a:spLocks noGrp="1"/>
          </p:cNvSpPr>
          <p:nvPr>
            <p:ph type="dt" sz="half" idx="10"/>
          </p:nvPr>
        </p:nvSpPr>
        <p:spPr/>
        <p:txBody>
          <a:bodyPr/>
          <a:lstStyle/>
          <a:p>
            <a:fld id="{93AE2779-6217-48AB-8FCA-8998170F4FD4}" type="datetimeFigureOut">
              <a:rPr lang="hr-HR" smtClean="0"/>
              <a:t>28.8.2023.</a:t>
            </a:fld>
            <a:endParaRPr lang="hr-HR"/>
          </a:p>
        </p:txBody>
      </p:sp>
      <p:sp>
        <p:nvSpPr>
          <p:cNvPr id="5" name="Rezervirano mjesto podnožja 4">
            <a:extLst>
              <a:ext uri="{FF2B5EF4-FFF2-40B4-BE49-F238E27FC236}">
                <a16:creationId xmlns:a16="http://schemas.microsoft.com/office/drawing/2014/main" id="{BAAA234E-1D46-11FE-B3B7-029F8DA5BAD1}"/>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03FCC5C5-2A8B-6163-F299-BDC4EAECED08}"/>
              </a:ext>
            </a:extLst>
          </p:cNvPr>
          <p:cNvSpPr>
            <a:spLocks noGrp="1"/>
          </p:cNvSpPr>
          <p:nvPr>
            <p:ph type="sldNum" sz="quarter" idx="12"/>
          </p:nvPr>
        </p:nvSpPr>
        <p:spPr/>
        <p:txBody>
          <a:bodyPr/>
          <a:lstStyle/>
          <a:p>
            <a:fld id="{74869BBB-8AD1-4576-9509-21BFF6EBF96F}" type="slidenum">
              <a:rPr lang="hr-HR" smtClean="0"/>
              <a:t>‹#›</a:t>
            </a:fld>
            <a:endParaRPr lang="hr-HR"/>
          </a:p>
        </p:txBody>
      </p:sp>
    </p:spTree>
    <p:extLst>
      <p:ext uri="{BB962C8B-B14F-4D97-AF65-F5344CB8AC3E}">
        <p14:creationId xmlns:p14="http://schemas.microsoft.com/office/powerpoint/2010/main" val="1306769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E76F95-46F4-757A-2F7E-C22BB6ABE140}"/>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49080D31-CC9D-1D46-79D4-3D93BB6B125E}"/>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3FCC18BD-D6B9-854E-0CB0-B14C524E9EC8}"/>
              </a:ext>
            </a:extLst>
          </p:cNvPr>
          <p:cNvSpPr>
            <a:spLocks noGrp="1"/>
          </p:cNvSpPr>
          <p:nvPr>
            <p:ph type="dt" sz="half" idx="10"/>
          </p:nvPr>
        </p:nvSpPr>
        <p:spPr/>
        <p:txBody>
          <a:bodyPr/>
          <a:lstStyle/>
          <a:p>
            <a:fld id="{93AE2779-6217-48AB-8FCA-8998170F4FD4}" type="datetimeFigureOut">
              <a:rPr lang="hr-HR" smtClean="0"/>
              <a:t>28.8.2023.</a:t>
            </a:fld>
            <a:endParaRPr lang="hr-HR"/>
          </a:p>
        </p:txBody>
      </p:sp>
      <p:sp>
        <p:nvSpPr>
          <p:cNvPr id="5" name="Rezervirano mjesto podnožja 4">
            <a:extLst>
              <a:ext uri="{FF2B5EF4-FFF2-40B4-BE49-F238E27FC236}">
                <a16:creationId xmlns:a16="http://schemas.microsoft.com/office/drawing/2014/main" id="{69FF8DF5-A373-DB85-6CF8-482440EF390B}"/>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86F32C56-6DBF-AE0C-DEE0-9D7FB51D4443}"/>
              </a:ext>
            </a:extLst>
          </p:cNvPr>
          <p:cNvSpPr>
            <a:spLocks noGrp="1"/>
          </p:cNvSpPr>
          <p:nvPr>
            <p:ph type="sldNum" sz="quarter" idx="12"/>
          </p:nvPr>
        </p:nvSpPr>
        <p:spPr/>
        <p:txBody>
          <a:bodyPr/>
          <a:lstStyle/>
          <a:p>
            <a:fld id="{74869BBB-8AD1-4576-9509-21BFF6EBF96F}" type="slidenum">
              <a:rPr lang="hr-HR" smtClean="0"/>
              <a:t>‹#›</a:t>
            </a:fld>
            <a:endParaRPr lang="hr-HR"/>
          </a:p>
        </p:txBody>
      </p:sp>
    </p:spTree>
    <p:extLst>
      <p:ext uri="{BB962C8B-B14F-4D97-AF65-F5344CB8AC3E}">
        <p14:creationId xmlns:p14="http://schemas.microsoft.com/office/powerpoint/2010/main" val="3745152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8EDF6E85-F008-C76C-724B-FC26F2E4163B}"/>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FFDB5935-6E99-EA65-E5AA-6B7AAA80CBFC}"/>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4C241B6B-87E9-3058-5130-74B2E46B1623}"/>
              </a:ext>
            </a:extLst>
          </p:cNvPr>
          <p:cNvSpPr>
            <a:spLocks noGrp="1"/>
          </p:cNvSpPr>
          <p:nvPr>
            <p:ph type="dt" sz="half" idx="10"/>
          </p:nvPr>
        </p:nvSpPr>
        <p:spPr/>
        <p:txBody>
          <a:bodyPr/>
          <a:lstStyle/>
          <a:p>
            <a:fld id="{93AE2779-6217-48AB-8FCA-8998170F4FD4}" type="datetimeFigureOut">
              <a:rPr lang="hr-HR" smtClean="0"/>
              <a:t>28.8.2023.</a:t>
            </a:fld>
            <a:endParaRPr lang="hr-HR"/>
          </a:p>
        </p:txBody>
      </p:sp>
      <p:sp>
        <p:nvSpPr>
          <p:cNvPr id="5" name="Rezervirano mjesto podnožja 4">
            <a:extLst>
              <a:ext uri="{FF2B5EF4-FFF2-40B4-BE49-F238E27FC236}">
                <a16:creationId xmlns:a16="http://schemas.microsoft.com/office/drawing/2014/main" id="{21FA9840-A906-23AB-9B96-843D8E631EE8}"/>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E127A587-6590-792E-BAF6-D65CB32A9A74}"/>
              </a:ext>
            </a:extLst>
          </p:cNvPr>
          <p:cNvSpPr>
            <a:spLocks noGrp="1"/>
          </p:cNvSpPr>
          <p:nvPr>
            <p:ph type="sldNum" sz="quarter" idx="12"/>
          </p:nvPr>
        </p:nvSpPr>
        <p:spPr/>
        <p:txBody>
          <a:bodyPr/>
          <a:lstStyle/>
          <a:p>
            <a:fld id="{74869BBB-8AD1-4576-9509-21BFF6EBF96F}" type="slidenum">
              <a:rPr lang="hr-HR" smtClean="0"/>
              <a:t>‹#›</a:t>
            </a:fld>
            <a:endParaRPr lang="hr-HR"/>
          </a:p>
        </p:txBody>
      </p:sp>
    </p:spTree>
    <p:extLst>
      <p:ext uri="{BB962C8B-B14F-4D97-AF65-F5344CB8AC3E}">
        <p14:creationId xmlns:p14="http://schemas.microsoft.com/office/powerpoint/2010/main" val="238551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414C035-4288-AE7E-CB1F-FDE3022FAA43}"/>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7F796C44-E91B-9753-5F43-93749B60C665}"/>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4AAAB869-257E-C349-9839-43A93483D499}"/>
              </a:ext>
            </a:extLst>
          </p:cNvPr>
          <p:cNvSpPr>
            <a:spLocks noGrp="1"/>
          </p:cNvSpPr>
          <p:nvPr>
            <p:ph type="dt" sz="half" idx="10"/>
          </p:nvPr>
        </p:nvSpPr>
        <p:spPr/>
        <p:txBody>
          <a:bodyPr/>
          <a:lstStyle/>
          <a:p>
            <a:fld id="{93AE2779-6217-48AB-8FCA-8998170F4FD4}" type="datetimeFigureOut">
              <a:rPr lang="hr-HR" smtClean="0"/>
              <a:t>28.8.2023.</a:t>
            </a:fld>
            <a:endParaRPr lang="hr-HR"/>
          </a:p>
        </p:txBody>
      </p:sp>
      <p:sp>
        <p:nvSpPr>
          <p:cNvPr id="5" name="Rezervirano mjesto podnožja 4">
            <a:extLst>
              <a:ext uri="{FF2B5EF4-FFF2-40B4-BE49-F238E27FC236}">
                <a16:creationId xmlns:a16="http://schemas.microsoft.com/office/drawing/2014/main" id="{9149BE19-C839-C511-663F-A04BED632A61}"/>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8AAF5AA6-023E-6B06-58F0-E9E4BBC12B2B}"/>
              </a:ext>
            </a:extLst>
          </p:cNvPr>
          <p:cNvSpPr>
            <a:spLocks noGrp="1"/>
          </p:cNvSpPr>
          <p:nvPr>
            <p:ph type="sldNum" sz="quarter" idx="12"/>
          </p:nvPr>
        </p:nvSpPr>
        <p:spPr/>
        <p:txBody>
          <a:bodyPr/>
          <a:lstStyle/>
          <a:p>
            <a:fld id="{74869BBB-8AD1-4576-9509-21BFF6EBF96F}" type="slidenum">
              <a:rPr lang="hr-HR" smtClean="0"/>
              <a:t>‹#›</a:t>
            </a:fld>
            <a:endParaRPr lang="hr-HR"/>
          </a:p>
        </p:txBody>
      </p:sp>
    </p:spTree>
    <p:extLst>
      <p:ext uri="{BB962C8B-B14F-4D97-AF65-F5344CB8AC3E}">
        <p14:creationId xmlns:p14="http://schemas.microsoft.com/office/powerpoint/2010/main" val="1448093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CC017B7-9FE9-D86F-2332-62757E3ADBE0}"/>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B08D2981-DF5A-3D86-360D-3170051FB6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08BDA3D5-954A-CEF7-9741-9FDF27B8AC84}"/>
              </a:ext>
            </a:extLst>
          </p:cNvPr>
          <p:cNvSpPr>
            <a:spLocks noGrp="1"/>
          </p:cNvSpPr>
          <p:nvPr>
            <p:ph type="dt" sz="half" idx="10"/>
          </p:nvPr>
        </p:nvSpPr>
        <p:spPr/>
        <p:txBody>
          <a:bodyPr/>
          <a:lstStyle/>
          <a:p>
            <a:fld id="{93AE2779-6217-48AB-8FCA-8998170F4FD4}" type="datetimeFigureOut">
              <a:rPr lang="hr-HR" smtClean="0"/>
              <a:t>28.8.2023.</a:t>
            </a:fld>
            <a:endParaRPr lang="hr-HR"/>
          </a:p>
        </p:txBody>
      </p:sp>
      <p:sp>
        <p:nvSpPr>
          <p:cNvPr id="5" name="Rezervirano mjesto podnožja 4">
            <a:extLst>
              <a:ext uri="{FF2B5EF4-FFF2-40B4-BE49-F238E27FC236}">
                <a16:creationId xmlns:a16="http://schemas.microsoft.com/office/drawing/2014/main" id="{3C3B05C4-D1B4-471E-F892-E582B0DEED42}"/>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42593B9E-C18C-935F-E73B-1380BF8BDEA2}"/>
              </a:ext>
            </a:extLst>
          </p:cNvPr>
          <p:cNvSpPr>
            <a:spLocks noGrp="1"/>
          </p:cNvSpPr>
          <p:nvPr>
            <p:ph type="sldNum" sz="quarter" idx="12"/>
          </p:nvPr>
        </p:nvSpPr>
        <p:spPr/>
        <p:txBody>
          <a:bodyPr/>
          <a:lstStyle/>
          <a:p>
            <a:fld id="{74869BBB-8AD1-4576-9509-21BFF6EBF96F}" type="slidenum">
              <a:rPr lang="hr-HR" smtClean="0"/>
              <a:t>‹#›</a:t>
            </a:fld>
            <a:endParaRPr lang="hr-HR"/>
          </a:p>
        </p:txBody>
      </p:sp>
    </p:spTree>
    <p:extLst>
      <p:ext uri="{BB962C8B-B14F-4D97-AF65-F5344CB8AC3E}">
        <p14:creationId xmlns:p14="http://schemas.microsoft.com/office/powerpoint/2010/main" val="1134179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7E00E29-24BB-15BD-D22C-18BA8111C881}"/>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EB76EEA2-2EC9-5765-82C1-AD8E72B7922F}"/>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A480BD82-4980-2275-E00B-822AA77CC19B}"/>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FAB4232F-76A3-9C6B-06AB-420727DA981F}"/>
              </a:ext>
            </a:extLst>
          </p:cNvPr>
          <p:cNvSpPr>
            <a:spLocks noGrp="1"/>
          </p:cNvSpPr>
          <p:nvPr>
            <p:ph type="dt" sz="half" idx="10"/>
          </p:nvPr>
        </p:nvSpPr>
        <p:spPr/>
        <p:txBody>
          <a:bodyPr/>
          <a:lstStyle/>
          <a:p>
            <a:fld id="{93AE2779-6217-48AB-8FCA-8998170F4FD4}" type="datetimeFigureOut">
              <a:rPr lang="hr-HR" smtClean="0"/>
              <a:t>28.8.2023.</a:t>
            </a:fld>
            <a:endParaRPr lang="hr-HR"/>
          </a:p>
        </p:txBody>
      </p:sp>
      <p:sp>
        <p:nvSpPr>
          <p:cNvPr id="6" name="Rezervirano mjesto podnožja 5">
            <a:extLst>
              <a:ext uri="{FF2B5EF4-FFF2-40B4-BE49-F238E27FC236}">
                <a16:creationId xmlns:a16="http://schemas.microsoft.com/office/drawing/2014/main" id="{1933E18E-CE93-15EF-1C2D-378860E7F810}"/>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CA010E86-5FE8-255F-909E-150F371B4DF2}"/>
              </a:ext>
            </a:extLst>
          </p:cNvPr>
          <p:cNvSpPr>
            <a:spLocks noGrp="1"/>
          </p:cNvSpPr>
          <p:nvPr>
            <p:ph type="sldNum" sz="quarter" idx="12"/>
          </p:nvPr>
        </p:nvSpPr>
        <p:spPr/>
        <p:txBody>
          <a:bodyPr/>
          <a:lstStyle/>
          <a:p>
            <a:fld id="{74869BBB-8AD1-4576-9509-21BFF6EBF96F}" type="slidenum">
              <a:rPr lang="hr-HR" smtClean="0"/>
              <a:t>‹#›</a:t>
            </a:fld>
            <a:endParaRPr lang="hr-HR"/>
          </a:p>
        </p:txBody>
      </p:sp>
    </p:spTree>
    <p:extLst>
      <p:ext uri="{BB962C8B-B14F-4D97-AF65-F5344CB8AC3E}">
        <p14:creationId xmlns:p14="http://schemas.microsoft.com/office/powerpoint/2010/main" val="152033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C17F7A2-72EF-64C5-0AA6-0F7CAC07EE76}"/>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2E9918E6-215C-1F3C-90B4-6D7E591798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468DED57-A90B-A06A-07E6-7BED39F74BA4}"/>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E84726F0-1575-2FD9-11A5-373B2C9B90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5C5D5A9A-D44B-E39B-36C9-15573BABD69F}"/>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004A05B1-115C-5DA2-DADD-38FD766F7E24}"/>
              </a:ext>
            </a:extLst>
          </p:cNvPr>
          <p:cNvSpPr>
            <a:spLocks noGrp="1"/>
          </p:cNvSpPr>
          <p:nvPr>
            <p:ph type="dt" sz="half" idx="10"/>
          </p:nvPr>
        </p:nvSpPr>
        <p:spPr/>
        <p:txBody>
          <a:bodyPr/>
          <a:lstStyle/>
          <a:p>
            <a:fld id="{93AE2779-6217-48AB-8FCA-8998170F4FD4}" type="datetimeFigureOut">
              <a:rPr lang="hr-HR" smtClean="0"/>
              <a:t>28.8.2023.</a:t>
            </a:fld>
            <a:endParaRPr lang="hr-HR"/>
          </a:p>
        </p:txBody>
      </p:sp>
      <p:sp>
        <p:nvSpPr>
          <p:cNvPr id="8" name="Rezervirano mjesto podnožja 7">
            <a:extLst>
              <a:ext uri="{FF2B5EF4-FFF2-40B4-BE49-F238E27FC236}">
                <a16:creationId xmlns:a16="http://schemas.microsoft.com/office/drawing/2014/main" id="{AB694CD0-8D88-D0C7-F29E-DD9E73595DED}"/>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79E165EB-8874-1510-C239-3A00AB197801}"/>
              </a:ext>
            </a:extLst>
          </p:cNvPr>
          <p:cNvSpPr>
            <a:spLocks noGrp="1"/>
          </p:cNvSpPr>
          <p:nvPr>
            <p:ph type="sldNum" sz="quarter" idx="12"/>
          </p:nvPr>
        </p:nvSpPr>
        <p:spPr/>
        <p:txBody>
          <a:bodyPr/>
          <a:lstStyle/>
          <a:p>
            <a:fld id="{74869BBB-8AD1-4576-9509-21BFF6EBF96F}" type="slidenum">
              <a:rPr lang="hr-HR" smtClean="0"/>
              <a:t>‹#›</a:t>
            </a:fld>
            <a:endParaRPr lang="hr-HR"/>
          </a:p>
        </p:txBody>
      </p:sp>
    </p:spTree>
    <p:extLst>
      <p:ext uri="{BB962C8B-B14F-4D97-AF65-F5344CB8AC3E}">
        <p14:creationId xmlns:p14="http://schemas.microsoft.com/office/powerpoint/2010/main" val="745956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1848BF8-83E1-99B3-8AA5-A44857A22EC8}"/>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45D54385-ECF4-8B52-EFD8-FBCB9A85B2B3}"/>
              </a:ext>
            </a:extLst>
          </p:cNvPr>
          <p:cNvSpPr>
            <a:spLocks noGrp="1"/>
          </p:cNvSpPr>
          <p:nvPr>
            <p:ph type="dt" sz="half" idx="10"/>
          </p:nvPr>
        </p:nvSpPr>
        <p:spPr/>
        <p:txBody>
          <a:bodyPr/>
          <a:lstStyle/>
          <a:p>
            <a:fld id="{93AE2779-6217-48AB-8FCA-8998170F4FD4}" type="datetimeFigureOut">
              <a:rPr lang="hr-HR" smtClean="0"/>
              <a:t>28.8.2023.</a:t>
            </a:fld>
            <a:endParaRPr lang="hr-HR"/>
          </a:p>
        </p:txBody>
      </p:sp>
      <p:sp>
        <p:nvSpPr>
          <p:cNvPr id="4" name="Rezervirano mjesto podnožja 3">
            <a:extLst>
              <a:ext uri="{FF2B5EF4-FFF2-40B4-BE49-F238E27FC236}">
                <a16:creationId xmlns:a16="http://schemas.microsoft.com/office/drawing/2014/main" id="{3F403752-FFED-02B7-1AA0-E91F335D2B84}"/>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156F76FF-A76D-CCF1-DEF1-564B8B97D52B}"/>
              </a:ext>
            </a:extLst>
          </p:cNvPr>
          <p:cNvSpPr>
            <a:spLocks noGrp="1"/>
          </p:cNvSpPr>
          <p:nvPr>
            <p:ph type="sldNum" sz="quarter" idx="12"/>
          </p:nvPr>
        </p:nvSpPr>
        <p:spPr/>
        <p:txBody>
          <a:bodyPr/>
          <a:lstStyle/>
          <a:p>
            <a:fld id="{74869BBB-8AD1-4576-9509-21BFF6EBF96F}" type="slidenum">
              <a:rPr lang="hr-HR" smtClean="0"/>
              <a:t>‹#›</a:t>
            </a:fld>
            <a:endParaRPr lang="hr-HR"/>
          </a:p>
        </p:txBody>
      </p:sp>
    </p:spTree>
    <p:extLst>
      <p:ext uri="{BB962C8B-B14F-4D97-AF65-F5344CB8AC3E}">
        <p14:creationId xmlns:p14="http://schemas.microsoft.com/office/powerpoint/2010/main" val="4255374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5974AB1F-814D-DD54-00EE-D06523E3E3D1}"/>
              </a:ext>
            </a:extLst>
          </p:cNvPr>
          <p:cNvSpPr>
            <a:spLocks noGrp="1"/>
          </p:cNvSpPr>
          <p:nvPr>
            <p:ph type="dt" sz="half" idx="10"/>
          </p:nvPr>
        </p:nvSpPr>
        <p:spPr/>
        <p:txBody>
          <a:bodyPr/>
          <a:lstStyle/>
          <a:p>
            <a:fld id="{93AE2779-6217-48AB-8FCA-8998170F4FD4}" type="datetimeFigureOut">
              <a:rPr lang="hr-HR" smtClean="0"/>
              <a:t>28.8.2023.</a:t>
            </a:fld>
            <a:endParaRPr lang="hr-HR"/>
          </a:p>
        </p:txBody>
      </p:sp>
      <p:sp>
        <p:nvSpPr>
          <p:cNvPr id="3" name="Rezervirano mjesto podnožja 2">
            <a:extLst>
              <a:ext uri="{FF2B5EF4-FFF2-40B4-BE49-F238E27FC236}">
                <a16:creationId xmlns:a16="http://schemas.microsoft.com/office/drawing/2014/main" id="{A6E43CD1-E245-9E3A-20A5-10768D047A7B}"/>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054CE0D8-49D3-9F83-1B69-D711C782E966}"/>
              </a:ext>
            </a:extLst>
          </p:cNvPr>
          <p:cNvSpPr>
            <a:spLocks noGrp="1"/>
          </p:cNvSpPr>
          <p:nvPr>
            <p:ph type="sldNum" sz="quarter" idx="12"/>
          </p:nvPr>
        </p:nvSpPr>
        <p:spPr/>
        <p:txBody>
          <a:bodyPr/>
          <a:lstStyle/>
          <a:p>
            <a:fld id="{74869BBB-8AD1-4576-9509-21BFF6EBF96F}" type="slidenum">
              <a:rPr lang="hr-HR" smtClean="0"/>
              <a:t>‹#›</a:t>
            </a:fld>
            <a:endParaRPr lang="hr-HR"/>
          </a:p>
        </p:txBody>
      </p:sp>
    </p:spTree>
    <p:extLst>
      <p:ext uri="{BB962C8B-B14F-4D97-AF65-F5344CB8AC3E}">
        <p14:creationId xmlns:p14="http://schemas.microsoft.com/office/powerpoint/2010/main" val="3011520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102DE45-82E6-0578-FB80-D855913DED4E}"/>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20D2C3D2-905F-837F-EF33-7A46807C42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3A427FBC-DC41-2927-7CDC-AE40BDEBCC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6A80D7BB-40FA-90AF-BF90-F30DE59AADC2}"/>
              </a:ext>
            </a:extLst>
          </p:cNvPr>
          <p:cNvSpPr>
            <a:spLocks noGrp="1"/>
          </p:cNvSpPr>
          <p:nvPr>
            <p:ph type="dt" sz="half" idx="10"/>
          </p:nvPr>
        </p:nvSpPr>
        <p:spPr/>
        <p:txBody>
          <a:bodyPr/>
          <a:lstStyle/>
          <a:p>
            <a:fld id="{93AE2779-6217-48AB-8FCA-8998170F4FD4}" type="datetimeFigureOut">
              <a:rPr lang="hr-HR" smtClean="0"/>
              <a:t>28.8.2023.</a:t>
            </a:fld>
            <a:endParaRPr lang="hr-HR"/>
          </a:p>
        </p:txBody>
      </p:sp>
      <p:sp>
        <p:nvSpPr>
          <p:cNvPr id="6" name="Rezervirano mjesto podnožja 5">
            <a:extLst>
              <a:ext uri="{FF2B5EF4-FFF2-40B4-BE49-F238E27FC236}">
                <a16:creationId xmlns:a16="http://schemas.microsoft.com/office/drawing/2014/main" id="{3E4595E5-F8FE-FFA9-3F06-2FD13D41DCC4}"/>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FDBB5C6E-B355-637A-4CAC-A3569DB5BB56}"/>
              </a:ext>
            </a:extLst>
          </p:cNvPr>
          <p:cNvSpPr>
            <a:spLocks noGrp="1"/>
          </p:cNvSpPr>
          <p:nvPr>
            <p:ph type="sldNum" sz="quarter" idx="12"/>
          </p:nvPr>
        </p:nvSpPr>
        <p:spPr/>
        <p:txBody>
          <a:bodyPr/>
          <a:lstStyle/>
          <a:p>
            <a:fld id="{74869BBB-8AD1-4576-9509-21BFF6EBF96F}" type="slidenum">
              <a:rPr lang="hr-HR" smtClean="0"/>
              <a:t>‹#›</a:t>
            </a:fld>
            <a:endParaRPr lang="hr-HR"/>
          </a:p>
        </p:txBody>
      </p:sp>
    </p:spTree>
    <p:extLst>
      <p:ext uri="{BB962C8B-B14F-4D97-AF65-F5344CB8AC3E}">
        <p14:creationId xmlns:p14="http://schemas.microsoft.com/office/powerpoint/2010/main" val="2733363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2C2C8C8-5B10-0EBA-D35C-F132789A5CDC}"/>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08C4DB32-8E1F-CAB7-28AA-B61593EEB9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9C1D703C-C280-8D16-7B45-2190C4BA9F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09234A9A-62F4-77A4-BF64-1E4D7F6035AA}"/>
              </a:ext>
            </a:extLst>
          </p:cNvPr>
          <p:cNvSpPr>
            <a:spLocks noGrp="1"/>
          </p:cNvSpPr>
          <p:nvPr>
            <p:ph type="dt" sz="half" idx="10"/>
          </p:nvPr>
        </p:nvSpPr>
        <p:spPr/>
        <p:txBody>
          <a:bodyPr/>
          <a:lstStyle/>
          <a:p>
            <a:fld id="{93AE2779-6217-48AB-8FCA-8998170F4FD4}" type="datetimeFigureOut">
              <a:rPr lang="hr-HR" smtClean="0"/>
              <a:t>28.8.2023.</a:t>
            </a:fld>
            <a:endParaRPr lang="hr-HR"/>
          </a:p>
        </p:txBody>
      </p:sp>
      <p:sp>
        <p:nvSpPr>
          <p:cNvPr id="6" name="Rezervirano mjesto podnožja 5">
            <a:extLst>
              <a:ext uri="{FF2B5EF4-FFF2-40B4-BE49-F238E27FC236}">
                <a16:creationId xmlns:a16="http://schemas.microsoft.com/office/drawing/2014/main" id="{D3B603F2-5C74-9EB1-A4AE-E87B5A1CEF5C}"/>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3D3B8F29-2C3A-F2B0-1726-3BD0197B57A6}"/>
              </a:ext>
            </a:extLst>
          </p:cNvPr>
          <p:cNvSpPr>
            <a:spLocks noGrp="1"/>
          </p:cNvSpPr>
          <p:nvPr>
            <p:ph type="sldNum" sz="quarter" idx="12"/>
          </p:nvPr>
        </p:nvSpPr>
        <p:spPr/>
        <p:txBody>
          <a:bodyPr/>
          <a:lstStyle/>
          <a:p>
            <a:fld id="{74869BBB-8AD1-4576-9509-21BFF6EBF96F}" type="slidenum">
              <a:rPr lang="hr-HR" smtClean="0"/>
              <a:t>‹#›</a:t>
            </a:fld>
            <a:endParaRPr lang="hr-HR"/>
          </a:p>
        </p:txBody>
      </p:sp>
    </p:spTree>
    <p:extLst>
      <p:ext uri="{BB962C8B-B14F-4D97-AF65-F5344CB8AC3E}">
        <p14:creationId xmlns:p14="http://schemas.microsoft.com/office/powerpoint/2010/main" val="83067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0E8D5BA1-822F-9574-117B-09BF45A8E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BF500005-458C-C5C7-F270-5D17AABB63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47EF6962-0FC0-EF26-DB4F-2564126278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E2779-6217-48AB-8FCA-8998170F4FD4}" type="datetimeFigureOut">
              <a:rPr lang="hr-HR" smtClean="0"/>
              <a:t>28.8.2023.</a:t>
            </a:fld>
            <a:endParaRPr lang="hr-HR"/>
          </a:p>
        </p:txBody>
      </p:sp>
      <p:sp>
        <p:nvSpPr>
          <p:cNvPr id="5" name="Rezervirano mjesto podnožja 4">
            <a:extLst>
              <a:ext uri="{FF2B5EF4-FFF2-40B4-BE49-F238E27FC236}">
                <a16:creationId xmlns:a16="http://schemas.microsoft.com/office/drawing/2014/main" id="{EDF66DEE-476E-6117-91B7-AF0A548555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67E7BCC8-2BB5-A6E9-99EA-C6F97BD67D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69BBB-8AD1-4576-9509-21BFF6EBF96F}" type="slidenum">
              <a:rPr lang="hr-HR" smtClean="0"/>
              <a:t>‹#›</a:t>
            </a:fld>
            <a:endParaRPr lang="hr-HR"/>
          </a:p>
        </p:txBody>
      </p:sp>
    </p:spTree>
    <p:extLst>
      <p:ext uri="{BB962C8B-B14F-4D97-AF65-F5344CB8AC3E}">
        <p14:creationId xmlns:p14="http://schemas.microsoft.com/office/powerpoint/2010/main" val="647753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A6A25B5-25C5-14A2-016F-0D53E4B9FAD4}"/>
              </a:ext>
            </a:extLst>
          </p:cNvPr>
          <p:cNvSpPr>
            <a:spLocks noGrp="1"/>
          </p:cNvSpPr>
          <p:nvPr>
            <p:ph type="title"/>
          </p:nvPr>
        </p:nvSpPr>
        <p:spPr>
          <a:xfrm flipH="1">
            <a:off x="99646" y="0"/>
            <a:ext cx="12555415" cy="618026"/>
          </a:xfrm>
        </p:spPr>
        <p:txBody>
          <a:bodyPr>
            <a:normAutofit fontScale="90000"/>
          </a:bodyPr>
          <a:lstStyle/>
          <a:p>
            <a:r>
              <a:rPr lang="hr-HR" sz="4400" dirty="0"/>
              <a:t>Ostanak zdravstvenih radnika u RH, </a:t>
            </a:r>
            <a:r>
              <a:rPr lang="hr-HR" dirty="0"/>
              <a:t>Autor: Ivana Mihaljević</a:t>
            </a:r>
          </a:p>
        </p:txBody>
      </p:sp>
      <p:sp>
        <p:nvSpPr>
          <p:cNvPr id="3" name="Rezervirano mjesto sadržaja 2">
            <a:extLst>
              <a:ext uri="{FF2B5EF4-FFF2-40B4-BE49-F238E27FC236}">
                <a16:creationId xmlns:a16="http://schemas.microsoft.com/office/drawing/2014/main" id="{639BF3EF-B4F1-7181-BE5C-FEC0E95F7CB0}"/>
              </a:ext>
            </a:extLst>
          </p:cNvPr>
          <p:cNvSpPr>
            <a:spLocks noGrp="1"/>
          </p:cNvSpPr>
          <p:nvPr>
            <p:ph idx="1"/>
          </p:nvPr>
        </p:nvSpPr>
        <p:spPr>
          <a:xfrm>
            <a:off x="222739" y="559531"/>
            <a:ext cx="10515600" cy="6298469"/>
          </a:xfrm>
        </p:spPr>
        <p:txBody>
          <a:bodyPr>
            <a:normAutofit fontScale="62500" lnSpcReduction="20000"/>
          </a:bodyPr>
          <a:lstStyle/>
          <a:p>
            <a:r>
              <a:rPr lang="pl-PL" u="sng" dirty="0">
                <a:highlight>
                  <a:srgbClr val="FFFF00"/>
                </a:highlight>
              </a:rPr>
              <a:t>Goruci problem u zdravstvu RH </a:t>
            </a:r>
            <a:r>
              <a:rPr lang="pl-PL" dirty="0"/>
              <a:t>– Sve veći broj zdravstvenih radnika odlučuje se na odlazak u inozemstvo potaknuti pozitivnim iskustvima svojih kolega iz struke koji su to već učinili. Gledajući po statistici postotak zdravstvenih radnika koji su otišli u inozemstvo je između 10-35% .</a:t>
            </a:r>
          </a:p>
          <a:p>
            <a:pPr marL="0" indent="0">
              <a:buNone/>
            </a:pPr>
            <a:endParaRPr lang="pl-PL" dirty="0"/>
          </a:p>
          <a:p>
            <a:r>
              <a:rPr lang="hr-HR" u="sng" dirty="0">
                <a:highlight>
                  <a:srgbClr val="FFFF00"/>
                </a:highlight>
              </a:rPr>
              <a:t>Potreban poticaj u vidu materijalnih prava i uvjeta rada</a:t>
            </a:r>
            <a:r>
              <a:rPr lang="pl-PL" dirty="0">
                <a:highlight>
                  <a:srgbClr val="FFFF00"/>
                </a:highlight>
              </a:rPr>
              <a:t> </a:t>
            </a:r>
            <a:r>
              <a:rPr lang="pl-PL" dirty="0"/>
              <a:t>– Vjerujemo da bih se povećanjem plaća i koeficjenata otvorio prostor za ostanak barem dijela radne snage – onih se odlučuje na odlazak motivirani nemogućnosti podizanja vlastite obitelji s trenutnim primanjima. No, nisu plaće jedini motiv za odlazak, tu su i drugačiji, odnosno povoljniji uvijeti rada. Bolja opremljenost zdravstvenih ustanova zasigurno bi mogla biti ono što će rad u drugoj zemlji našem radniku učiniti privlačnim. Na taj način, radeći s modernijom tehnologijom, zdravstveni radnik je u mogućnosti ići u korak s promjenama te tako održavati vlastitu konkurentnost na tržištu rada. Takva trenutna situacija sa zdravstvenim radnicima je neodrživa, jer sustav sam sebi čini štetu – država troši velike količine novaca na školovanje zdravstvenih radnika, koji nakon toga odlaze u inozemstvo i sudjeluju u izgradnji njihove ekonomije, a ne državu koja ih je osposobila za zanimanje kojim se bave.</a:t>
            </a:r>
          </a:p>
          <a:p>
            <a:pPr marL="0" indent="0">
              <a:buNone/>
            </a:pPr>
            <a:endParaRPr lang="pl-PL" dirty="0"/>
          </a:p>
          <a:p>
            <a:r>
              <a:rPr lang="pt-BR" u="sng" dirty="0">
                <a:highlight>
                  <a:srgbClr val="FFFF00"/>
                </a:highlight>
              </a:rPr>
              <a:t>Veliki odljev prema zemljama </a:t>
            </a:r>
            <a:r>
              <a:rPr lang="hr-HR" u="sng" dirty="0">
                <a:highlight>
                  <a:srgbClr val="FFFF00"/>
                </a:highlight>
              </a:rPr>
              <a:t>č</a:t>
            </a:r>
            <a:r>
              <a:rPr lang="pt-BR" u="sng" dirty="0">
                <a:highlight>
                  <a:srgbClr val="FFFF00"/>
                </a:highlight>
              </a:rPr>
              <a:t>lanicama EU</a:t>
            </a:r>
            <a:r>
              <a:rPr lang="pl-PL" u="sng" dirty="0">
                <a:highlight>
                  <a:srgbClr val="FFFF00"/>
                </a:highlight>
              </a:rPr>
              <a:t> </a:t>
            </a:r>
            <a:r>
              <a:rPr lang="pl-PL" dirty="0"/>
              <a:t>– Posljedice masovnog odlaska zdravstvenih radnika iz Hrvatske vidljive su već godinama. Nedostatak osoblja koje bi na vrijeme obrađivalo pacijente rezultira dugim listama čekanja, odgađanjima postupaka, zahvata i liječenja, slijedom toga i dolazi do prekasnog otkrivanja određenih bolesti i stanja. Tada na državu pada još veći trošak liječenja takvih pacijenata, čije bi se zdravstveno stanje, da je ranije otkriveno, tretiralo na mnogo lakši način što za pacijentovo zdravlje, što za troškove koji nastaju ustanovama</a:t>
            </a:r>
          </a:p>
          <a:p>
            <a:pPr marL="0" indent="0">
              <a:buNone/>
            </a:pPr>
            <a:endParaRPr lang="pl-PL" dirty="0"/>
          </a:p>
          <a:p>
            <a:r>
              <a:rPr lang="hr-HR" u="sng" dirty="0">
                <a:highlight>
                  <a:srgbClr val="FFFF00"/>
                </a:highlight>
              </a:rPr>
              <a:t>Ne prepoznatljivost potrebe za Nasom profesijom rezultira ne adekvatnim zakonskim odredbama</a:t>
            </a:r>
            <a:r>
              <a:rPr lang="pl-PL" u="sng" dirty="0">
                <a:highlight>
                  <a:srgbClr val="FFFF00"/>
                </a:highlight>
              </a:rPr>
              <a:t> </a:t>
            </a:r>
            <a:r>
              <a:rPr lang="pl-PL" dirty="0"/>
              <a:t>- Osim toga, obujam posla je prevelik za količinu trenutno zaposlenih zdravstvenih radnika, koji onda nisu u mogućnosti posao obaviti na adekvatan način. Stvara se atmosfera preopterećenosti poslom, što također ima negativan utjecaj na psihičko zdravlje osoblja. S druge strane, pojedini zdravstveni radnik, da bi stigao obraditi sve što se zahtjeva, mora skratiti vrijeme koje troši na obradu pojedinog pacijenta , te ne može svakome posvetiti adekvatnu količinu pažnje koja je potrebna za kvalitetno i precizno dijagnosticiranje.</a:t>
            </a:r>
            <a:endParaRPr lang="hr-HR" dirty="0"/>
          </a:p>
        </p:txBody>
      </p:sp>
    </p:spTree>
    <p:extLst>
      <p:ext uri="{BB962C8B-B14F-4D97-AF65-F5344CB8AC3E}">
        <p14:creationId xmlns:p14="http://schemas.microsoft.com/office/powerpoint/2010/main" val="314273104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403</Words>
  <Application>Microsoft Office PowerPoint</Application>
  <PresentationFormat>Široki zaslon</PresentationFormat>
  <Paragraphs>8</Paragraphs>
  <Slides>1</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vt:i4>
      </vt:variant>
    </vt:vector>
  </HeadingPairs>
  <TitlesOfParts>
    <vt:vector size="5" baseType="lpstr">
      <vt:lpstr>Arial</vt:lpstr>
      <vt:lpstr>Calibri</vt:lpstr>
      <vt:lpstr>Calibri Light</vt:lpstr>
      <vt:lpstr>Tema sustava Office</vt:lpstr>
      <vt:lpstr>Ostanak zdravstvenih radnika u RH, Autor: Ivana Mihaljević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Ostanak zdravstvenih radnika u RH</dc:title>
  <dc:creator>Marko Puljčan</dc:creator>
  <cp:lastModifiedBy>Marko Puljčan</cp:lastModifiedBy>
  <cp:revision>3</cp:revision>
  <dcterms:created xsi:type="dcterms:W3CDTF">2023-08-28T12:20:00Z</dcterms:created>
  <dcterms:modified xsi:type="dcterms:W3CDTF">2023-08-28T12:46:33Z</dcterms:modified>
</cp:coreProperties>
</file>